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2" r:id="rId1"/>
  </p:sldMasterIdLst>
  <p:sldIdLst>
    <p:sldId id="256" r:id="rId2"/>
    <p:sldId id="269" r:id="rId3"/>
    <p:sldId id="271" r:id="rId4"/>
    <p:sldId id="264" r:id="rId5"/>
    <p:sldId id="261" r:id="rId6"/>
    <p:sldId id="260" r:id="rId7"/>
    <p:sldId id="262" r:id="rId8"/>
    <p:sldId id="263" r:id="rId9"/>
    <p:sldId id="268" r:id="rId10"/>
    <p:sldId id="266" r:id="rId11"/>
    <p:sldId id="265" r:id="rId12"/>
    <p:sldId id="267" r:id="rId13"/>
    <p:sldId id="270" r:id="rId14"/>
    <p:sldId id="27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6281"/>
  </p:normalViewPr>
  <p:slideViewPr>
    <p:cSldViewPr snapToGrid="0">
      <p:cViewPr varScale="1">
        <p:scale>
          <a:sx n="85" d="100"/>
          <a:sy n="85" d="100"/>
        </p:scale>
        <p:origin x="14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GB"/>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smtClean="0"/>
              <a:pPr/>
              <a:t>12/30/2022</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858368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12/30/2022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549618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GB"/>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12/30/2022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60977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GB"/>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12/30/2022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2493110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12/30/2022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943720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12/30/2022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67601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12/30/2022</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21263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smtClean="0"/>
              <a:t>12/30/2022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82601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smtClean="0"/>
              <a:t>12/30/2022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68926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12/30/2022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95539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12/30/2022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61814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12/30/2022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97407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12/30/2022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41627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12/30/2022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28199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12/30/2022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57045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12/30/2022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97693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GB"/>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12/30/2022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70729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smtClean="0"/>
              <a:t>12/30/2022</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8685938"/>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pxfuel.com/en/free-photo-jewum" TargetMode="External"/><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2244-BC4E-9BF1-227E-0D1350E0DFFE}"/>
              </a:ext>
            </a:extLst>
          </p:cNvPr>
          <p:cNvSpPr>
            <a:spLocks noGrp="1"/>
          </p:cNvSpPr>
          <p:nvPr>
            <p:ph type="ctrTitle"/>
          </p:nvPr>
        </p:nvSpPr>
        <p:spPr>
          <a:xfrm>
            <a:off x="1526444" y="1118905"/>
            <a:ext cx="8825658" cy="1924331"/>
          </a:xfrm>
        </p:spPr>
        <p:txBody>
          <a:bodyPr/>
          <a:lstStyle/>
          <a:p>
            <a:pPr algn="ctr"/>
            <a:r>
              <a:rPr lang="en-US" b="1" u="sng" dirty="0">
                <a:latin typeface="Bahnschrift" panose="020B0502040204020203" pitchFamily="34" charset="0"/>
              </a:rPr>
              <a:t>LIBRARY MANAGEMENT                     SYSTEM</a:t>
            </a:r>
          </a:p>
        </p:txBody>
      </p:sp>
      <p:sp>
        <p:nvSpPr>
          <p:cNvPr id="3" name="Subtitle 2">
            <a:extLst>
              <a:ext uri="{FF2B5EF4-FFF2-40B4-BE49-F238E27FC236}">
                <a16:creationId xmlns:a16="http://schemas.microsoft.com/office/drawing/2014/main" id="{AB3B8FE4-D279-58E2-F481-4B456DD65E98}"/>
              </a:ext>
            </a:extLst>
          </p:cNvPr>
          <p:cNvSpPr>
            <a:spLocks noGrp="1"/>
          </p:cNvSpPr>
          <p:nvPr>
            <p:ph type="subTitle" idx="1"/>
          </p:nvPr>
        </p:nvSpPr>
        <p:spPr>
          <a:xfrm>
            <a:off x="1012080" y="3814764"/>
            <a:ext cx="8825658" cy="2502909"/>
          </a:xfrm>
        </p:spPr>
        <p:txBody>
          <a:bodyPr/>
          <a:lstStyle/>
          <a:p>
            <a:r>
              <a:rPr lang="en-US" sz="2000" b="1" u="sng" dirty="0">
                <a:solidFill>
                  <a:srgbClr val="00B0F0"/>
                </a:solidFill>
                <a:latin typeface="Bahnschrift" panose="020B0502040204020203" pitchFamily="34" charset="0"/>
              </a:rPr>
              <a:t>Contributed by:</a:t>
            </a:r>
          </a:p>
          <a:p>
            <a:r>
              <a:rPr lang="en-US" dirty="0">
                <a:solidFill>
                  <a:srgbClr val="FFFF00"/>
                </a:solidFill>
                <a:latin typeface="Bahnschrift" panose="020B0502040204020203" pitchFamily="34" charset="0"/>
              </a:rPr>
              <a:t>Aman </a:t>
            </a:r>
            <a:r>
              <a:rPr lang="en-US" dirty="0" err="1">
                <a:solidFill>
                  <a:srgbClr val="FFFF00"/>
                </a:solidFill>
                <a:latin typeface="Bahnschrift" panose="020B0502040204020203" pitchFamily="34" charset="0"/>
              </a:rPr>
              <a:t>kshetri</a:t>
            </a:r>
            <a:r>
              <a:rPr lang="en-US" dirty="0">
                <a:solidFill>
                  <a:srgbClr val="FFFF00"/>
                </a:solidFill>
                <a:latin typeface="Bahnschrift" panose="020B0502040204020203" pitchFamily="34" charset="0"/>
              </a:rPr>
              <a:t> - 21003</a:t>
            </a:r>
          </a:p>
          <a:p>
            <a:r>
              <a:rPr lang="en-US" dirty="0" err="1">
                <a:solidFill>
                  <a:srgbClr val="FFFF00"/>
                </a:solidFill>
                <a:latin typeface="Bahnschrift" panose="020B0502040204020203" pitchFamily="34" charset="0"/>
              </a:rPr>
              <a:t>Tej</a:t>
            </a:r>
            <a:r>
              <a:rPr lang="en-US" dirty="0">
                <a:solidFill>
                  <a:srgbClr val="FFFF00"/>
                </a:solidFill>
                <a:latin typeface="Bahnschrift" panose="020B0502040204020203" pitchFamily="34" charset="0"/>
              </a:rPr>
              <a:t> Mahesh – 21041</a:t>
            </a:r>
          </a:p>
          <a:p>
            <a:r>
              <a:rPr lang="en-US" dirty="0" err="1">
                <a:solidFill>
                  <a:srgbClr val="FFFF00"/>
                </a:solidFill>
                <a:latin typeface="Bahnschrift" panose="020B0502040204020203" pitchFamily="34" charset="0"/>
              </a:rPr>
              <a:t>Priyanshu</a:t>
            </a:r>
            <a:r>
              <a:rPr lang="en-US" dirty="0">
                <a:solidFill>
                  <a:srgbClr val="FFFF00"/>
                </a:solidFill>
                <a:latin typeface="Bahnschrift" panose="020B0502040204020203" pitchFamily="34" charset="0"/>
              </a:rPr>
              <a:t> aggARWAL-21050</a:t>
            </a:r>
          </a:p>
          <a:p>
            <a:r>
              <a:rPr lang="en-US" dirty="0">
                <a:solidFill>
                  <a:srgbClr val="FFFF00"/>
                </a:solidFill>
                <a:latin typeface="Bahnschrift" panose="020B0502040204020203" pitchFamily="34" charset="0"/>
              </a:rPr>
              <a:t>Raj </a:t>
            </a:r>
            <a:r>
              <a:rPr lang="en-US" dirty="0" err="1">
                <a:solidFill>
                  <a:srgbClr val="FFFF00"/>
                </a:solidFill>
                <a:latin typeface="Bahnschrift" panose="020B0502040204020203" pitchFamily="34" charset="0"/>
              </a:rPr>
              <a:t>sah</a:t>
            </a:r>
            <a:r>
              <a:rPr lang="en-US" dirty="0">
                <a:solidFill>
                  <a:srgbClr val="FFFF00"/>
                </a:solidFill>
                <a:latin typeface="Bahnschrift" panose="020B0502040204020203" pitchFamily="34" charset="0"/>
              </a:rPr>
              <a:t> rauniyar-21051</a:t>
            </a:r>
          </a:p>
          <a:p>
            <a:r>
              <a:rPr lang="en-US" dirty="0">
                <a:solidFill>
                  <a:srgbClr val="FFFF00"/>
                </a:solidFill>
                <a:latin typeface="Bahnschrift" panose="020B0502040204020203" pitchFamily="34" charset="0"/>
              </a:rPr>
              <a:t>Saroj </a:t>
            </a:r>
            <a:r>
              <a:rPr lang="en-US" dirty="0" err="1">
                <a:solidFill>
                  <a:srgbClr val="FFFF00"/>
                </a:solidFill>
                <a:latin typeface="Bahnschrift" panose="020B0502040204020203" pitchFamily="34" charset="0"/>
              </a:rPr>
              <a:t>kumar</a:t>
            </a:r>
            <a:r>
              <a:rPr lang="en-US" dirty="0">
                <a:solidFill>
                  <a:srgbClr val="FFFF00"/>
                </a:solidFill>
                <a:latin typeface="Bahnschrift" panose="020B0502040204020203" pitchFamily="34" charset="0"/>
              </a:rPr>
              <a:t> bhagat-21060</a:t>
            </a:r>
          </a:p>
          <a:p>
            <a:endParaRPr lang="en-US" dirty="0">
              <a:latin typeface="Bahnschrift" panose="020B0502040204020203" pitchFamily="34" charset="0"/>
            </a:endParaRPr>
          </a:p>
          <a:p>
            <a:endParaRPr lang="en-US" dirty="0">
              <a:latin typeface="Bahnschrift" panose="020B0502040204020203" pitchFamily="34" charset="0"/>
            </a:endParaRPr>
          </a:p>
          <a:p>
            <a:endParaRPr lang="en-US" dirty="0">
              <a:latin typeface="Bahnschrift" panose="020B0502040204020203" pitchFamily="34" charset="0"/>
            </a:endParaRPr>
          </a:p>
        </p:txBody>
      </p:sp>
      <p:pic>
        <p:nvPicPr>
          <p:cNvPr id="8" name="Picture 7">
            <a:extLst>
              <a:ext uri="{FF2B5EF4-FFF2-40B4-BE49-F238E27FC236}">
                <a16:creationId xmlns:a16="http://schemas.microsoft.com/office/drawing/2014/main" id="{17C8B203-BDFB-C749-3440-76CB7F72757C}"/>
              </a:ext>
            </a:extLst>
          </p:cNvPr>
          <p:cNvPicPr>
            <a:picLocks noChangeAspect="1"/>
          </p:cNvPicPr>
          <p:nvPr/>
        </p:nvPicPr>
        <p:blipFill>
          <a:blip r:embed="rId2">
            <a:alphaModFix amt="20000"/>
            <a:extLst>
              <a:ext uri="{837473B0-CC2E-450A-ABE3-18F120FF3D39}">
                <a1611:picAttrSrcUrl xmlns:a1611="http://schemas.microsoft.com/office/drawing/2016/11/main" r:id="rId3"/>
              </a:ext>
            </a:extLst>
          </a:blip>
          <a:stretch>
            <a:fillRect/>
          </a:stretch>
        </p:blipFill>
        <p:spPr>
          <a:xfrm>
            <a:off x="473869" y="485775"/>
            <a:ext cx="11244261" cy="5886450"/>
          </a:xfrm>
          <a:prstGeom prst="rect">
            <a:avLst/>
          </a:prstGeom>
        </p:spPr>
      </p:pic>
    </p:spTree>
    <p:extLst>
      <p:ext uri="{BB962C8B-B14F-4D97-AF65-F5344CB8AC3E}">
        <p14:creationId xmlns:p14="http://schemas.microsoft.com/office/powerpoint/2010/main" val="5605189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D32E5-7D42-7094-B45D-5F1BAAF192E2}"/>
              </a:ext>
            </a:extLst>
          </p:cNvPr>
          <p:cNvSpPr>
            <a:spLocks noGrp="1"/>
          </p:cNvSpPr>
          <p:nvPr>
            <p:ph type="title"/>
          </p:nvPr>
        </p:nvSpPr>
        <p:spPr>
          <a:xfrm>
            <a:off x="1444886" y="4542363"/>
            <a:ext cx="8825659" cy="566738"/>
          </a:xfrm>
        </p:spPr>
        <p:txBody>
          <a:bodyPr/>
          <a:lstStyle/>
          <a:p>
            <a:r>
              <a:rPr lang="en-US" b="1" dirty="0">
                <a:latin typeface="Bahnschrift" panose="020B0502040204020203" pitchFamily="34" charset="0"/>
              </a:rPr>
              <a:t>                                      </a:t>
            </a:r>
            <a:r>
              <a:rPr lang="en-US" b="1" u="sng" dirty="0">
                <a:latin typeface="Bahnschrift" panose="020B0502040204020203" pitchFamily="34" charset="0"/>
              </a:rPr>
              <a:t>ISSUED BOOKS BILL</a:t>
            </a:r>
          </a:p>
        </p:txBody>
      </p:sp>
      <p:sp>
        <p:nvSpPr>
          <p:cNvPr id="4" name="Text Placeholder 3">
            <a:extLst>
              <a:ext uri="{FF2B5EF4-FFF2-40B4-BE49-F238E27FC236}">
                <a16:creationId xmlns:a16="http://schemas.microsoft.com/office/drawing/2014/main" id="{FB18E99C-9196-0FE4-4A87-AD8145C45C33}"/>
              </a:ext>
            </a:extLst>
          </p:cNvPr>
          <p:cNvSpPr>
            <a:spLocks noGrp="1"/>
          </p:cNvSpPr>
          <p:nvPr>
            <p:ph type="body" sz="half" idx="2"/>
          </p:nvPr>
        </p:nvSpPr>
        <p:spPr>
          <a:xfrm>
            <a:off x="503663" y="5246647"/>
            <a:ext cx="11184673" cy="1031489"/>
          </a:xfrm>
        </p:spPr>
        <p:txBody>
          <a:bodyPr>
            <a:noAutofit/>
          </a:bodyPr>
          <a:lstStyle/>
          <a:p>
            <a:r>
              <a:rPr lang="en-US" sz="2400" dirty="0">
                <a:latin typeface="Bahnschrift" panose="020B0502040204020203" pitchFamily="34" charset="0"/>
              </a:rPr>
              <a:t>Once the user borrowed a book for a stipulated amount of time user have to pay some amount for issuing.</a:t>
            </a:r>
          </a:p>
          <a:p>
            <a:endParaRPr lang="en-US" sz="2400" dirty="0">
              <a:latin typeface="Bahnschrift" panose="020B0502040204020203" pitchFamily="34" charset="0"/>
            </a:endParaRPr>
          </a:p>
        </p:txBody>
      </p:sp>
      <p:sp>
        <p:nvSpPr>
          <p:cNvPr id="17" name="Picture Placeholder 16">
            <a:extLst>
              <a:ext uri="{FF2B5EF4-FFF2-40B4-BE49-F238E27FC236}">
                <a16:creationId xmlns:a16="http://schemas.microsoft.com/office/drawing/2014/main" id="{5A445186-0379-8D0C-F188-F05033CBC63D}"/>
              </a:ext>
            </a:extLst>
          </p:cNvPr>
          <p:cNvSpPr>
            <a:spLocks noGrp="1"/>
          </p:cNvSpPr>
          <p:nvPr>
            <p:ph type="pic" idx="1"/>
          </p:nvPr>
        </p:nvSpPr>
        <p:spPr/>
      </p:sp>
      <p:pic>
        <p:nvPicPr>
          <p:cNvPr id="18" name="Picture 17">
            <a:extLst>
              <a:ext uri="{FF2B5EF4-FFF2-40B4-BE49-F238E27FC236}">
                <a16:creationId xmlns:a16="http://schemas.microsoft.com/office/drawing/2014/main" id="{0DDC62CE-F5F4-5BB8-F5DC-274238446571}"/>
              </a:ext>
            </a:extLst>
          </p:cNvPr>
          <p:cNvPicPr>
            <a:picLocks noChangeAspect="1"/>
          </p:cNvPicPr>
          <p:nvPr/>
        </p:nvPicPr>
        <p:blipFill>
          <a:blip r:embed="rId2"/>
          <a:stretch>
            <a:fillRect/>
          </a:stretch>
        </p:blipFill>
        <p:spPr>
          <a:xfrm>
            <a:off x="1154954" y="71718"/>
            <a:ext cx="8825659" cy="4267200"/>
          </a:xfrm>
          <a:prstGeom prst="rect">
            <a:avLst/>
          </a:prstGeom>
        </p:spPr>
      </p:pic>
    </p:spTree>
    <p:extLst>
      <p:ext uri="{BB962C8B-B14F-4D97-AF65-F5344CB8AC3E}">
        <p14:creationId xmlns:p14="http://schemas.microsoft.com/office/powerpoint/2010/main" val="85820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98519-5E27-6EE3-D869-37D05B2817AD}"/>
              </a:ext>
            </a:extLst>
          </p:cNvPr>
          <p:cNvSpPr>
            <a:spLocks noGrp="1"/>
          </p:cNvSpPr>
          <p:nvPr>
            <p:ph type="title"/>
          </p:nvPr>
        </p:nvSpPr>
        <p:spPr>
          <a:xfrm>
            <a:off x="1400281" y="4542363"/>
            <a:ext cx="8825659" cy="566738"/>
          </a:xfrm>
        </p:spPr>
        <p:txBody>
          <a:bodyPr/>
          <a:lstStyle/>
          <a:p>
            <a:r>
              <a:rPr lang="en-US" b="1" dirty="0">
                <a:latin typeface="Bahnschrift" panose="020B0502040204020203" pitchFamily="34" charset="0"/>
              </a:rPr>
              <a:t>                                     </a:t>
            </a:r>
            <a:r>
              <a:rPr lang="en-US" b="1" u="sng" dirty="0">
                <a:latin typeface="Bahnschrift" panose="020B0502040204020203" pitchFamily="34" charset="0"/>
              </a:rPr>
              <a:t>ISSUED BOOKS LIST</a:t>
            </a:r>
          </a:p>
        </p:txBody>
      </p:sp>
      <p:sp>
        <p:nvSpPr>
          <p:cNvPr id="3" name="Picture Placeholder 2">
            <a:extLst>
              <a:ext uri="{FF2B5EF4-FFF2-40B4-BE49-F238E27FC236}">
                <a16:creationId xmlns:a16="http://schemas.microsoft.com/office/drawing/2014/main" id="{DE1EBA52-2F44-6061-37DB-B4B021FAFD1D}"/>
              </a:ext>
            </a:extLst>
          </p:cNvPr>
          <p:cNvSpPr>
            <a:spLocks noGrp="1"/>
          </p:cNvSpPr>
          <p:nvPr>
            <p:ph type="pic" idx="1"/>
          </p:nvPr>
        </p:nvSpPr>
        <p:spPr/>
      </p:sp>
      <p:sp>
        <p:nvSpPr>
          <p:cNvPr id="4" name="Text Placeholder 3">
            <a:extLst>
              <a:ext uri="{FF2B5EF4-FFF2-40B4-BE49-F238E27FC236}">
                <a16:creationId xmlns:a16="http://schemas.microsoft.com/office/drawing/2014/main" id="{59C13D5A-DBD1-BF42-A807-43665972CC5E}"/>
              </a:ext>
            </a:extLst>
          </p:cNvPr>
          <p:cNvSpPr>
            <a:spLocks noGrp="1"/>
          </p:cNvSpPr>
          <p:nvPr>
            <p:ph type="body" sz="half" idx="2"/>
          </p:nvPr>
        </p:nvSpPr>
        <p:spPr>
          <a:xfrm>
            <a:off x="542693" y="5289807"/>
            <a:ext cx="11106614" cy="1234639"/>
          </a:xfrm>
        </p:spPr>
        <p:txBody>
          <a:bodyPr>
            <a:noAutofit/>
          </a:bodyPr>
          <a:lstStyle/>
          <a:p>
            <a:r>
              <a:rPr lang="en-US" sz="2000" dirty="0">
                <a:latin typeface="Bahnschrift" panose="020B0502040204020203" pitchFamily="34" charset="0"/>
              </a:rPr>
              <a:t>Admin can see the issued books list and its details of the user, issue date and return date. Admin can also send reminder to the users if the submission date is approaching.</a:t>
            </a:r>
          </a:p>
        </p:txBody>
      </p:sp>
      <p:pic>
        <p:nvPicPr>
          <p:cNvPr id="6" name="Picture 5">
            <a:extLst>
              <a:ext uri="{FF2B5EF4-FFF2-40B4-BE49-F238E27FC236}">
                <a16:creationId xmlns:a16="http://schemas.microsoft.com/office/drawing/2014/main" id="{3C140F8D-F943-2D5A-3663-D96FE391FB33}"/>
              </a:ext>
            </a:extLst>
          </p:cNvPr>
          <p:cNvPicPr>
            <a:picLocks noChangeAspect="1"/>
          </p:cNvPicPr>
          <p:nvPr/>
        </p:nvPicPr>
        <p:blipFill>
          <a:blip r:embed="rId2"/>
          <a:stretch>
            <a:fillRect/>
          </a:stretch>
        </p:blipFill>
        <p:spPr>
          <a:xfrm>
            <a:off x="1154954" y="80683"/>
            <a:ext cx="8828833" cy="4280974"/>
          </a:xfrm>
          <a:prstGeom prst="rect">
            <a:avLst/>
          </a:prstGeom>
        </p:spPr>
      </p:pic>
    </p:spTree>
    <p:extLst>
      <p:ext uri="{BB962C8B-B14F-4D97-AF65-F5344CB8AC3E}">
        <p14:creationId xmlns:p14="http://schemas.microsoft.com/office/powerpoint/2010/main" val="2790654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43057-E993-7905-AEB3-79BB50966574}"/>
              </a:ext>
            </a:extLst>
          </p:cNvPr>
          <p:cNvSpPr>
            <a:spLocks noGrp="1"/>
          </p:cNvSpPr>
          <p:nvPr>
            <p:ph type="title"/>
          </p:nvPr>
        </p:nvSpPr>
        <p:spPr>
          <a:xfrm>
            <a:off x="1478339" y="4601938"/>
            <a:ext cx="8825659" cy="566738"/>
          </a:xfrm>
        </p:spPr>
        <p:txBody>
          <a:bodyPr/>
          <a:lstStyle/>
          <a:p>
            <a:r>
              <a:rPr lang="en-US" b="1" dirty="0">
                <a:latin typeface="Bahnschrift" panose="020B0502040204020203" pitchFamily="34" charset="0"/>
              </a:rPr>
              <a:t>                                      </a:t>
            </a:r>
            <a:r>
              <a:rPr lang="en-US" b="1" u="sng" dirty="0">
                <a:latin typeface="Bahnschrift" panose="020B0502040204020203" pitchFamily="34" charset="0"/>
              </a:rPr>
              <a:t>SUGGESTIONS</a:t>
            </a:r>
          </a:p>
        </p:txBody>
      </p:sp>
      <p:sp>
        <p:nvSpPr>
          <p:cNvPr id="4" name="Text Placeholder 3">
            <a:extLst>
              <a:ext uri="{FF2B5EF4-FFF2-40B4-BE49-F238E27FC236}">
                <a16:creationId xmlns:a16="http://schemas.microsoft.com/office/drawing/2014/main" id="{058AA93E-49C5-D61C-1898-E6DD17600A13}"/>
              </a:ext>
            </a:extLst>
          </p:cNvPr>
          <p:cNvSpPr>
            <a:spLocks noGrp="1"/>
          </p:cNvSpPr>
          <p:nvPr>
            <p:ph type="body" sz="half" idx="2"/>
          </p:nvPr>
        </p:nvSpPr>
        <p:spPr>
          <a:xfrm>
            <a:off x="553844" y="5349290"/>
            <a:ext cx="11084311" cy="880331"/>
          </a:xfrm>
        </p:spPr>
        <p:txBody>
          <a:bodyPr>
            <a:noAutofit/>
          </a:bodyPr>
          <a:lstStyle/>
          <a:p>
            <a:r>
              <a:rPr lang="en-US" sz="2400" dirty="0">
                <a:latin typeface="Bahnschrift" panose="020B0502040204020203" pitchFamily="34" charset="0"/>
              </a:rPr>
              <a:t>User can give requests to add books based on his preference.</a:t>
            </a:r>
          </a:p>
        </p:txBody>
      </p:sp>
      <p:sp>
        <p:nvSpPr>
          <p:cNvPr id="6" name="Picture Placeholder 5">
            <a:extLst>
              <a:ext uri="{FF2B5EF4-FFF2-40B4-BE49-F238E27FC236}">
                <a16:creationId xmlns:a16="http://schemas.microsoft.com/office/drawing/2014/main" id="{750F2F14-BFB5-876B-B23D-7D450E602D0F}"/>
              </a:ext>
            </a:extLst>
          </p:cNvPr>
          <p:cNvSpPr>
            <a:spLocks noGrp="1"/>
          </p:cNvSpPr>
          <p:nvPr>
            <p:ph type="pic" idx="1"/>
          </p:nvPr>
        </p:nvSpPr>
        <p:spPr/>
      </p:sp>
      <p:pic>
        <p:nvPicPr>
          <p:cNvPr id="7" name="Picture 6">
            <a:extLst>
              <a:ext uri="{FF2B5EF4-FFF2-40B4-BE49-F238E27FC236}">
                <a16:creationId xmlns:a16="http://schemas.microsoft.com/office/drawing/2014/main" id="{189E470E-83A5-CB45-E0D6-D4456F4C3155}"/>
              </a:ext>
            </a:extLst>
          </p:cNvPr>
          <p:cNvPicPr>
            <a:picLocks noChangeAspect="1"/>
          </p:cNvPicPr>
          <p:nvPr/>
        </p:nvPicPr>
        <p:blipFill>
          <a:blip r:embed="rId2"/>
          <a:stretch>
            <a:fillRect/>
          </a:stretch>
        </p:blipFill>
        <p:spPr>
          <a:xfrm>
            <a:off x="1154954" y="89648"/>
            <a:ext cx="8825659" cy="4258234"/>
          </a:xfrm>
          <a:prstGeom prst="rect">
            <a:avLst/>
          </a:prstGeom>
        </p:spPr>
      </p:pic>
    </p:spTree>
    <p:extLst>
      <p:ext uri="{BB962C8B-B14F-4D97-AF65-F5344CB8AC3E}">
        <p14:creationId xmlns:p14="http://schemas.microsoft.com/office/powerpoint/2010/main" val="2413821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1ACE7-7817-1235-598A-DA8F569F0265}"/>
              </a:ext>
            </a:extLst>
          </p:cNvPr>
          <p:cNvSpPr>
            <a:spLocks noGrp="1"/>
          </p:cNvSpPr>
          <p:nvPr>
            <p:ph type="title"/>
          </p:nvPr>
        </p:nvSpPr>
        <p:spPr/>
        <p:txBody>
          <a:bodyPr/>
          <a:lstStyle/>
          <a:p>
            <a:pPr algn="ctr"/>
            <a:r>
              <a:rPr lang="en-US" b="1" u="sng" dirty="0">
                <a:latin typeface="Bahnschrift" panose="020B0502040204020203" pitchFamily="34" charset="0"/>
              </a:rPr>
              <a:t>Architecture Diagram</a:t>
            </a:r>
          </a:p>
        </p:txBody>
      </p:sp>
      <p:pic>
        <p:nvPicPr>
          <p:cNvPr id="4" name="Picture 3">
            <a:extLst>
              <a:ext uri="{FF2B5EF4-FFF2-40B4-BE49-F238E27FC236}">
                <a16:creationId xmlns:a16="http://schemas.microsoft.com/office/drawing/2014/main" id="{B1081BE2-C685-166C-1FC5-05A63B884826}"/>
              </a:ext>
            </a:extLst>
          </p:cNvPr>
          <p:cNvPicPr>
            <a:picLocks noChangeAspect="1"/>
          </p:cNvPicPr>
          <p:nvPr/>
        </p:nvPicPr>
        <p:blipFill rotWithShape="1">
          <a:blip r:embed="rId2"/>
          <a:srcRect l="7358" t="8113" r="9725" b="8302"/>
          <a:stretch/>
        </p:blipFill>
        <p:spPr>
          <a:xfrm>
            <a:off x="2949388" y="2330825"/>
            <a:ext cx="5656730" cy="4410636"/>
          </a:xfrm>
          <a:prstGeom prst="rect">
            <a:avLst/>
          </a:prstGeom>
        </p:spPr>
      </p:pic>
    </p:spTree>
    <p:extLst>
      <p:ext uri="{BB962C8B-B14F-4D97-AF65-F5344CB8AC3E}">
        <p14:creationId xmlns:p14="http://schemas.microsoft.com/office/powerpoint/2010/main" val="12573484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1ACE7-7817-1235-598A-DA8F569F0265}"/>
              </a:ext>
            </a:extLst>
          </p:cNvPr>
          <p:cNvSpPr>
            <a:spLocks noGrp="1"/>
          </p:cNvSpPr>
          <p:nvPr>
            <p:ph type="title"/>
          </p:nvPr>
        </p:nvSpPr>
        <p:spPr/>
        <p:txBody>
          <a:bodyPr/>
          <a:lstStyle/>
          <a:p>
            <a:pPr algn="ctr"/>
            <a:r>
              <a:rPr lang="en-US" b="1" u="sng" dirty="0">
                <a:latin typeface="Bahnschrift" panose="020B0502040204020203" pitchFamily="34" charset="0"/>
              </a:rPr>
              <a:t>Conclusion and Result</a:t>
            </a:r>
          </a:p>
        </p:txBody>
      </p:sp>
      <p:sp>
        <p:nvSpPr>
          <p:cNvPr id="3" name="Content Placeholder 2">
            <a:extLst>
              <a:ext uri="{FF2B5EF4-FFF2-40B4-BE49-F238E27FC236}">
                <a16:creationId xmlns:a16="http://schemas.microsoft.com/office/drawing/2014/main" id="{115D2ED9-E9F8-39C6-DAB6-C3E908BB6E3C}"/>
              </a:ext>
            </a:extLst>
          </p:cNvPr>
          <p:cNvSpPr>
            <a:spLocks noGrp="1"/>
          </p:cNvSpPr>
          <p:nvPr>
            <p:ph idx="1"/>
          </p:nvPr>
        </p:nvSpPr>
        <p:spPr>
          <a:xfrm>
            <a:off x="1683170" y="3429000"/>
            <a:ext cx="8825659" cy="3416300"/>
          </a:xfrm>
        </p:spPr>
        <p:txBody>
          <a:bodyPr>
            <a:normAutofit/>
          </a:bodyPr>
          <a:lstStyle/>
          <a:p>
            <a:pPr algn="just"/>
            <a:r>
              <a:rPr lang="en-US" dirty="0">
                <a:latin typeface="Bahnschrift" panose="020B0502040204020203" pitchFamily="34" charset="0"/>
              </a:rPr>
              <a:t>The Library Management System is much more user-friendly, faster in operation and easy to manage than the manual one. Through the use of it, the librarian can manage the whole data of the library in a single database in different tables with a much more security than the traditional way.</a:t>
            </a:r>
          </a:p>
        </p:txBody>
      </p:sp>
    </p:spTree>
    <p:extLst>
      <p:ext uri="{BB962C8B-B14F-4D97-AF65-F5344CB8AC3E}">
        <p14:creationId xmlns:p14="http://schemas.microsoft.com/office/powerpoint/2010/main" val="17905198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1ACE7-7817-1235-598A-DA8F569F0265}"/>
              </a:ext>
            </a:extLst>
          </p:cNvPr>
          <p:cNvSpPr>
            <a:spLocks noGrp="1"/>
          </p:cNvSpPr>
          <p:nvPr>
            <p:ph type="title"/>
          </p:nvPr>
        </p:nvSpPr>
        <p:spPr/>
        <p:txBody>
          <a:bodyPr/>
          <a:lstStyle/>
          <a:p>
            <a:pPr algn="ctr"/>
            <a:r>
              <a:rPr lang="en-US" b="1" u="sng" dirty="0"/>
              <a:t>Abstract</a:t>
            </a:r>
          </a:p>
        </p:txBody>
      </p:sp>
      <p:sp>
        <p:nvSpPr>
          <p:cNvPr id="3" name="Content Placeholder 2">
            <a:extLst>
              <a:ext uri="{FF2B5EF4-FFF2-40B4-BE49-F238E27FC236}">
                <a16:creationId xmlns:a16="http://schemas.microsoft.com/office/drawing/2014/main" id="{115D2ED9-E9F8-39C6-DAB6-C3E908BB6E3C}"/>
              </a:ext>
            </a:extLst>
          </p:cNvPr>
          <p:cNvSpPr>
            <a:spLocks noGrp="1"/>
          </p:cNvSpPr>
          <p:nvPr>
            <p:ph idx="1"/>
          </p:nvPr>
        </p:nvSpPr>
        <p:spPr>
          <a:xfrm>
            <a:off x="1683170" y="2755901"/>
            <a:ext cx="8825659" cy="3416300"/>
          </a:xfrm>
        </p:spPr>
        <p:txBody>
          <a:bodyPr>
            <a:normAutofit lnSpcReduction="10000"/>
          </a:bodyPr>
          <a:lstStyle/>
          <a:p>
            <a:pPr algn="just"/>
            <a:r>
              <a:rPr lang="en-US" dirty="0">
                <a:latin typeface="Bahnschrift" panose="020B0502040204020203" pitchFamily="34" charset="0"/>
              </a:rPr>
              <a:t>The </a:t>
            </a:r>
            <a:r>
              <a:rPr lang="en-US" b="1" dirty="0">
                <a:latin typeface="Bahnschrift" panose="020B0502040204020203" pitchFamily="34" charset="0"/>
              </a:rPr>
              <a:t>Library Management system (LMS) </a:t>
            </a:r>
            <a:r>
              <a:rPr lang="en-US" dirty="0">
                <a:latin typeface="Bahnschrift" panose="020B0502040204020203" pitchFamily="34" charset="0"/>
              </a:rPr>
              <a:t>acts as a tool to transform traditional libraries into digital libraries.</a:t>
            </a:r>
          </a:p>
          <a:p>
            <a:pPr marL="0" indent="0" algn="just">
              <a:buNone/>
            </a:pPr>
            <a:endParaRPr lang="en-US" dirty="0">
              <a:latin typeface="Bahnschrift" panose="020B0502040204020203" pitchFamily="34" charset="0"/>
            </a:endParaRPr>
          </a:p>
          <a:p>
            <a:pPr algn="just"/>
            <a:r>
              <a:rPr lang="en-US" dirty="0">
                <a:latin typeface="Bahnschrift" panose="020B0502040204020203" pitchFamily="34" charset="0"/>
              </a:rPr>
              <a:t> The LMS is designed with the basic features such as librarian can </a:t>
            </a:r>
            <a:r>
              <a:rPr lang="en-US" b="1" dirty="0">
                <a:latin typeface="Bahnschrift" panose="020B0502040204020203" pitchFamily="34" charset="0"/>
              </a:rPr>
              <a:t>add/view/update/delete books and students' details </a:t>
            </a:r>
            <a:r>
              <a:rPr lang="en-US" dirty="0">
                <a:latin typeface="Bahnschrift" panose="020B0502040204020203" pitchFamily="34" charset="0"/>
              </a:rPr>
              <a:t>in it.</a:t>
            </a:r>
          </a:p>
          <a:p>
            <a:pPr marL="0" indent="0" algn="just">
              <a:buNone/>
            </a:pPr>
            <a:endParaRPr lang="en-US" dirty="0">
              <a:latin typeface="Bahnschrift" panose="020B0502040204020203" pitchFamily="34" charset="0"/>
            </a:endParaRPr>
          </a:p>
          <a:p>
            <a:pPr algn="just"/>
            <a:r>
              <a:rPr lang="en-US" dirty="0">
                <a:latin typeface="Bahnschrift" panose="020B0502040204020203" pitchFamily="34" charset="0"/>
              </a:rPr>
              <a:t>The complete model is developed in </a:t>
            </a:r>
            <a:r>
              <a:rPr lang="en-US" b="1" dirty="0">
                <a:latin typeface="Bahnschrift" panose="020B0502040204020203" pitchFamily="34" charset="0"/>
              </a:rPr>
              <a:t>Python </a:t>
            </a:r>
            <a:r>
              <a:rPr lang="en-US" dirty="0">
                <a:latin typeface="Bahnschrift" panose="020B0502040204020203" pitchFamily="34" charset="0"/>
              </a:rPr>
              <a:t>language. </a:t>
            </a:r>
            <a:r>
              <a:rPr lang="en-US" b="1" dirty="0" err="1">
                <a:latin typeface="Bahnschrift" panose="020B0502040204020203" pitchFamily="34" charset="0"/>
              </a:rPr>
              <a:t>Tkinter</a:t>
            </a:r>
            <a:r>
              <a:rPr lang="en-US" dirty="0">
                <a:latin typeface="Bahnschrift" panose="020B0502040204020203" pitchFamily="34" charset="0"/>
              </a:rPr>
              <a:t> is used to build the front end application whereas the SQL server is exploiting as database. </a:t>
            </a:r>
          </a:p>
          <a:p>
            <a:pPr marL="0" indent="0" algn="just">
              <a:buNone/>
            </a:pPr>
            <a:endParaRPr lang="en-US" dirty="0">
              <a:latin typeface="Bahnschrift" panose="020B0502040204020203" pitchFamily="34" charset="0"/>
            </a:endParaRPr>
          </a:p>
          <a:p>
            <a:pPr algn="just"/>
            <a:r>
              <a:rPr lang="en-US" dirty="0">
                <a:latin typeface="Bahnschrift" panose="020B0502040204020203" pitchFamily="34" charset="0"/>
              </a:rPr>
              <a:t>Thus our system contributes its new approach towards the </a:t>
            </a:r>
            <a:r>
              <a:rPr lang="en-US" b="1" dirty="0">
                <a:latin typeface="Bahnschrift" panose="020B0502040204020203" pitchFamily="34" charset="0"/>
              </a:rPr>
              <a:t>digital library setup</a:t>
            </a:r>
            <a:r>
              <a:rPr lang="en-US" dirty="0">
                <a:latin typeface="Bahnschrift" panose="020B0502040204020203" pitchFamily="34" charset="0"/>
              </a:rPr>
              <a:t>.</a:t>
            </a:r>
          </a:p>
        </p:txBody>
      </p:sp>
    </p:spTree>
    <p:extLst>
      <p:ext uri="{BB962C8B-B14F-4D97-AF65-F5344CB8AC3E}">
        <p14:creationId xmlns:p14="http://schemas.microsoft.com/office/powerpoint/2010/main" val="25476589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1ACE7-7817-1235-598A-DA8F569F0265}"/>
              </a:ext>
            </a:extLst>
          </p:cNvPr>
          <p:cNvSpPr>
            <a:spLocks noGrp="1"/>
          </p:cNvSpPr>
          <p:nvPr>
            <p:ph type="title"/>
          </p:nvPr>
        </p:nvSpPr>
        <p:spPr/>
        <p:txBody>
          <a:bodyPr/>
          <a:lstStyle/>
          <a:p>
            <a:pPr algn="ctr"/>
            <a:r>
              <a:rPr lang="en-US" b="1" u="sng" dirty="0">
                <a:latin typeface="Bahnschrift" panose="020B0502040204020203" pitchFamily="34" charset="0"/>
              </a:rPr>
              <a:t>Introduction</a:t>
            </a:r>
          </a:p>
        </p:txBody>
      </p:sp>
      <p:sp>
        <p:nvSpPr>
          <p:cNvPr id="3" name="Content Placeholder 2">
            <a:extLst>
              <a:ext uri="{FF2B5EF4-FFF2-40B4-BE49-F238E27FC236}">
                <a16:creationId xmlns:a16="http://schemas.microsoft.com/office/drawing/2014/main" id="{115D2ED9-E9F8-39C6-DAB6-C3E908BB6E3C}"/>
              </a:ext>
            </a:extLst>
          </p:cNvPr>
          <p:cNvSpPr>
            <a:spLocks noGrp="1"/>
          </p:cNvSpPr>
          <p:nvPr>
            <p:ph idx="1"/>
          </p:nvPr>
        </p:nvSpPr>
        <p:spPr>
          <a:xfrm>
            <a:off x="981636" y="2707341"/>
            <a:ext cx="10228728" cy="3935506"/>
          </a:xfrm>
        </p:spPr>
        <p:txBody>
          <a:bodyPr>
            <a:normAutofit/>
          </a:bodyPr>
          <a:lstStyle/>
          <a:p>
            <a:pPr algn="just"/>
            <a:r>
              <a:rPr lang="en-US" dirty="0">
                <a:latin typeface="Bahnschrift" panose="020B0502040204020203" pitchFamily="34" charset="0"/>
              </a:rPr>
              <a:t>A </a:t>
            </a:r>
            <a:r>
              <a:rPr lang="en-US" b="1" dirty="0">
                <a:latin typeface="Bahnschrift" panose="020B0502040204020203" pitchFamily="34" charset="0"/>
              </a:rPr>
              <a:t>Library management system (LMS) </a:t>
            </a:r>
            <a:r>
              <a:rPr lang="en-US" dirty="0">
                <a:latin typeface="Bahnschrift" panose="020B0502040204020203" pitchFamily="34" charset="0"/>
              </a:rPr>
              <a:t>is software that is designed to manage all the functions of a library. It helps librarian to maintain the database of new books and the books that are borrowed by members along with their due dates.</a:t>
            </a:r>
          </a:p>
          <a:p>
            <a:pPr algn="just"/>
            <a:r>
              <a:rPr lang="en-US" dirty="0">
                <a:latin typeface="Bahnschrift" panose="020B0502040204020203" pitchFamily="34" charset="0"/>
              </a:rPr>
              <a:t>This system completely automates all your library’s activities. The best way to </a:t>
            </a:r>
            <a:r>
              <a:rPr lang="en-US" b="1" dirty="0">
                <a:latin typeface="Bahnschrift" panose="020B0502040204020203" pitchFamily="34" charset="0"/>
              </a:rPr>
              <a:t>maintain, organize, and handle countless books</a:t>
            </a:r>
            <a:r>
              <a:rPr lang="en-US" dirty="0">
                <a:latin typeface="Bahnschrift" panose="020B0502040204020203" pitchFamily="34" charset="0"/>
              </a:rPr>
              <a:t> systematically is to implement a library management system software.</a:t>
            </a:r>
          </a:p>
          <a:p>
            <a:pPr algn="just"/>
            <a:r>
              <a:rPr lang="en-US" dirty="0">
                <a:latin typeface="Bahnschrift" panose="020B0502040204020203" pitchFamily="34" charset="0"/>
              </a:rPr>
              <a:t>A library management system is used to </a:t>
            </a:r>
            <a:r>
              <a:rPr lang="en-US" b="1" dirty="0">
                <a:latin typeface="Bahnschrift" panose="020B0502040204020203" pitchFamily="34" charset="0"/>
              </a:rPr>
              <a:t>maintain library records</a:t>
            </a:r>
            <a:r>
              <a:rPr lang="en-US" dirty="0">
                <a:latin typeface="Bahnschrift" panose="020B0502040204020203" pitchFamily="34" charset="0"/>
              </a:rPr>
              <a:t>. It tracks the records of the number of books in the library, how many books are issued, or how many books have been returned or renewed or late fine charges, etc.</a:t>
            </a:r>
          </a:p>
          <a:p>
            <a:pPr algn="just"/>
            <a:r>
              <a:rPr lang="en-US" dirty="0">
                <a:latin typeface="Bahnschrift" panose="020B0502040204020203" pitchFamily="34" charset="0"/>
              </a:rPr>
              <a:t>The </a:t>
            </a:r>
            <a:r>
              <a:rPr lang="en-US" b="1" dirty="0">
                <a:latin typeface="Bahnschrift" panose="020B0502040204020203" pitchFamily="34" charset="0"/>
              </a:rPr>
              <a:t>purpose</a:t>
            </a:r>
            <a:r>
              <a:rPr lang="en-US" dirty="0">
                <a:latin typeface="Bahnschrift" panose="020B0502040204020203" pitchFamily="34" charset="0"/>
              </a:rPr>
              <a:t> of a library management system is to provide instant and accurate data regarding any type of book, thereby saving a lot of time and effort.</a:t>
            </a:r>
          </a:p>
        </p:txBody>
      </p:sp>
    </p:spTree>
    <p:extLst>
      <p:ext uri="{BB962C8B-B14F-4D97-AF65-F5344CB8AC3E}">
        <p14:creationId xmlns:p14="http://schemas.microsoft.com/office/powerpoint/2010/main" val="27619671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89BA9-F3BA-8ED1-F932-FFCF42F26900}"/>
              </a:ext>
            </a:extLst>
          </p:cNvPr>
          <p:cNvSpPr>
            <a:spLocks noGrp="1"/>
          </p:cNvSpPr>
          <p:nvPr>
            <p:ph type="title"/>
          </p:nvPr>
        </p:nvSpPr>
        <p:spPr>
          <a:xfrm>
            <a:off x="1483566" y="4669890"/>
            <a:ext cx="8825659" cy="566738"/>
          </a:xfrm>
        </p:spPr>
        <p:txBody>
          <a:bodyPr/>
          <a:lstStyle/>
          <a:p>
            <a:r>
              <a:rPr lang="en-US" b="1" dirty="0">
                <a:latin typeface="Bahnschrift" panose="020B0502040204020203" pitchFamily="34" charset="0"/>
              </a:rPr>
              <a:t>                                      </a:t>
            </a:r>
            <a:r>
              <a:rPr lang="en-US" b="1" u="sng" dirty="0">
                <a:latin typeface="Bahnschrift" panose="020B0502040204020203" pitchFamily="34" charset="0"/>
              </a:rPr>
              <a:t>LANDING PAGE</a:t>
            </a:r>
          </a:p>
        </p:txBody>
      </p:sp>
      <p:sp>
        <p:nvSpPr>
          <p:cNvPr id="3" name="Picture Placeholder 2">
            <a:extLst>
              <a:ext uri="{FF2B5EF4-FFF2-40B4-BE49-F238E27FC236}">
                <a16:creationId xmlns:a16="http://schemas.microsoft.com/office/drawing/2014/main" id="{43F145AF-6F0F-F4E8-E7B3-6B89319CF6BE}"/>
              </a:ext>
            </a:extLst>
          </p:cNvPr>
          <p:cNvSpPr>
            <a:spLocks noGrp="1"/>
          </p:cNvSpPr>
          <p:nvPr>
            <p:ph type="pic" idx="1"/>
          </p:nvPr>
        </p:nvSpPr>
        <p:spPr/>
      </p:sp>
      <p:sp>
        <p:nvSpPr>
          <p:cNvPr id="4" name="Text Placeholder 3">
            <a:extLst>
              <a:ext uri="{FF2B5EF4-FFF2-40B4-BE49-F238E27FC236}">
                <a16:creationId xmlns:a16="http://schemas.microsoft.com/office/drawing/2014/main" id="{B46D47E5-E8FB-D4C8-10EE-77A280BB150E}"/>
              </a:ext>
            </a:extLst>
          </p:cNvPr>
          <p:cNvSpPr>
            <a:spLocks noGrp="1"/>
          </p:cNvSpPr>
          <p:nvPr>
            <p:ph type="body" sz="half" idx="2"/>
          </p:nvPr>
        </p:nvSpPr>
        <p:spPr>
          <a:xfrm>
            <a:off x="471489" y="5400675"/>
            <a:ext cx="11229974" cy="957263"/>
          </a:xfrm>
        </p:spPr>
        <p:txBody>
          <a:bodyPr>
            <a:normAutofit/>
          </a:bodyPr>
          <a:lstStyle/>
          <a:p>
            <a:r>
              <a:rPr lang="en-US" sz="2400" dirty="0">
                <a:latin typeface="Bahnschrift" panose="020B0502040204020203" pitchFamily="34" charset="0"/>
              </a:rPr>
              <a:t>Landing Page of Library Management System. It consists of Login, Signup and Info.</a:t>
            </a:r>
          </a:p>
          <a:p>
            <a:endParaRPr lang="en-US" sz="2400" dirty="0">
              <a:latin typeface="Bahnschrift" panose="020B0502040204020203" pitchFamily="34" charset="0"/>
            </a:endParaRPr>
          </a:p>
        </p:txBody>
      </p:sp>
      <p:pic>
        <p:nvPicPr>
          <p:cNvPr id="7" name="Picture 6">
            <a:extLst>
              <a:ext uri="{FF2B5EF4-FFF2-40B4-BE49-F238E27FC236}">
                <a16:creationId xmlns:a16="http://schemas.microsoft.com/office/drawing/2014/main" id="{9CCD6DCD-1B70-113F-CBF7-1AE1E1AF4727}"/>
              </a:ext>
            </a:extLst>
          </p:cNvPr>
          <p:cNvPicPr>
            <a:picLocks noChangeAspect="1"/>
          </p:cNvPicPr>
          <p:nvPr/>
        </p:nvPicPr>
        <p:blipFill>
          <a:blip r:embed="rId2"/>
          <a:stretch>
            <a:fillRect/>
          </a:stretch>
        </p:blipFill>
        <p:spPr>
          <a:xfrm>
            <a:off x="1154954" y="107575"/>
            <a:ext cx="8925480" cy="4276165"/>
          </a:xfrm>
          <a:prstGeom prst="rect">
            <a:avLst/>
          </a:prstGeom>
        </p:spPr>
      </p:pic>
    </p:spTree>
    <p:extLst>
      <p:ext uri="{BB962C8B-B14F-4D97-AF65-F5344CB8AC3E}">
        <p14:creationId xmlns:p14="http://schemas.microsoft.com/office/powerpoint/2010/main" val="2927134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54B80-133F-8A21-C510-BD747218D79A}"/>
              </a:ext>
            </a:extLst>
          </p:cNvPr>
          <p:cNvSpPr>
            <a:spLocks noGrp="1"/>
          </p:cNvSpPr>
          <p:nvPr>
            <p:ph type="title"/>
          </p:nvPr>
        </p:nvSpPr>
        <p:spPr>
          <a:xfrm>
            <a:off x="1469278" y="4433887"/>
            <a:ext cx="8825659" cy="566738"/>
          </a:xfrm>
        </p:spPr>
        <p:txBody>
          <a:bodyPr/>
          <a:lstStyle/>
          <a:p>
            <a:r>
              <a:rPr lang="en-US" dirty="0"/>
              <a:t>                                            </a:t>
            </a:r>
            <a:r>
              <a:rPr lang="en-US" b="1" u="sng" dirty="0">
                <a:latin typeface="Bahnschrift" panose="020B0502040204020203" pitchFamily="34" charset="0"/>
              </a:rPr>
              <a:t>LOGIN</a:t>
            </a:r>
          </a:p>
        </p:txBody>
      </p:sp>
      <p:sp>
        <p:nvSpPr>
          <p:cNvPr id="3" name="Picture Placeholder 2">
            <a:extLst>
              <a:ext uri="{FF2B5EF4-FFF2-40B4-BE49-F238E27FC236}">
                <a16:creationId xmlns:a16="http://schemas.microsoft.com/office/drawing/2014/main" id="{C0341FC7-D9A7-AC93-278A-422582A336C7}"/>
              </a:ext>
            </a:extLst>
          </p:cNvPr>
          <p:cNvSpPr>
            <a:spLocks noGrp="1"/>
          </p:cNvSpPr>
          <p:nvPr>
            <p:ph type="pic" idx="1"/>
          </p:nvPr>
        </p:nvSpPr>
        <p:spPr>
          <a:xfrm>
            <a:off x="1469278" y="506676"/>
            <a:ext cx="8545409" cy="3596973"/>
          </a:xfrm>
        </p:spPr>
      </p:sp>
      <p:sp>
        <p:nvSpPr>
          <p:cNvPr id="4" name="Text Placeholder 3">
            <a:extLst>
              <a:ext uri="{FF2B5EF4-FFF2-40B4-BE49-F238E27FC236}">
                <a16:creationId xmlns:a16="http://schemas.microsoft.com/office/drawing/2014/main" id="{2E23CA4A-B36D-C809-2256-9C1A194B7E81}"/>
              </a:ext>
            </a:extLst>
          </p:cNvPr>
          <p:cNvSpPr>
            <a:spLocks noGrp="1"/>
          </p:cNvSpPr>
          <p:nvPr>
            <p:ph type="body" sz="half" idx="2"/>
          </p:nvPr>
        </p:nvSpPr>
        <p:spPr>
          <a:xfrm>
            <a:off x="516731" y="5114925"/>
            <a:ext cx="11158538" cy="1236399"/>
          </a:xfrm>
        </p:spPr>
        <p:txBody>
          <a:bodyPr>
            <a:normAutofit/>
          </a:bodyPr>
          <a:lstStyle/>
          <a:p>
            <a:r>
              <a:rPr lang="en-US" sz="2400" dirty="0">
                <a:latin typeface="Bahnschrift" panose="020B0502040204020203" pitchFamily="34" charset="0"/>
                <a:cs typeface="Times New Roman" panose="02020603050405020304" pitchFamily="18" charset="0"/>
              </a:rPr>
              <a:t>User will enter into the library system by giving his credentials and if the user forgets password user can reset the password by giving mail id.</a:t>
            </a:r>
          </a:p>
        </p:txBody>
      </p:sp>
      <p:pic>
        <p:nvPicPr>
          <p:cNvPr id="6" name="Picture 5">
            <a:extLst>
              <a:ext uri="{FF2B5EF4-FFF2-40B4-BE49-F238E27FC236}">
                <a16:creationId xmlns:a16="http://schemas.microsoft.com/office/drawing/2014/main" id="{C6AF83F7-C0FB-0C22-068C-3B19DCA75335}"/>
              </a:ext>
            </a:extLst>
          </p:cNvPr>
          <p:cNvPicPr>
            <a:picLocks noChangeAspect="1"/>
          </p:cNvPicPr>
          <p:nvPr/>
        </p:nvPicPr>
        <p:blipFill>
          <a:blip r:embed="rId2"/>
          <a:stretch>
            <a:fillRect/>
          </a:stretch>
        </p:blipFill>
        <p:spPr>
          <a:xfrm>
            <a:off x="1550894" y="98612"/>
            <a:ext cx="8463794" cy="4249270"/>
          </a:xfrm>
          <a:prstGeom prst="rect">
            <a:avLst/>
          </a:prstGeom>
        </p:spPr>
      </p:pic>
    </p:spTree>
    <p:extLst>
      <p:ext uri="{BB962C8B-B14F-4D97-AF65-F5344CB8AC3E}">
        <p14:creationId xmlns:p14="http://schemas.microsoft.com/office/powerpoint/2010/main" val="37018976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3E69E-2047-6081-BA95-96BDAD4FC56D}"/>
              </a:ext>
            </a:extLst>
          </p:cNvPr>
          <p:cNvSpPr>
            <a:spLocks noGrp="1"/>
          </p:cNvSpPr>
          <p:nvPr>
            <p:ph type="title"/>
          </p:nvPr>
        </p:nvSpPr>
        <p:spPr>
          <a:xfrm>
            <a:off x="1326403" y="4328051"/>
            <a:ext cx="8825659" cy="686862"/>
          </a:xfrm>
        </p:spPr>
        <p:txBody>
          <a:bodyPr/>
          <a:lstStyle/>
          <a:p>
            <a:r>
              <a:rPr lang="en-US" b="1" dirty="0">
                <a:latin typeface="Bahnschrift" panose="020B0502040204020203" pitchFamily="34" charset="0"/>
              </a:rPr>
              <a:t>                                             </a:t>
            </a:r>
            <a:r>
              <a:rPr lang="en-US" b="1" u="sng" dirty="0">
                <a:latin typeface="Bahnschrift" panose="020B0502040204020203" pitchFamily="34" charset="0"/>
              </a:rPr>
              <a:t>SIGNUP</a:t>
            </a:r>
          </a:p>
        </p:txBody>
      </p:sp>
      <p:sp>
        <p:nvSpPr>
          <p:cNvPr id="3" name="Picture Placeholder 2">
            <a:extLst>
              <a:ext uri="{FF2B5EF4-FFF2-40B4-BE49-F238E27FC236}">
                <a16:creationId xmlns:a16="http://schemas.microsoft.com/office/drawing/2014/main" id="{647F43A6-B1F6-207E-5FB7-C093D4E38982}"/>
              </a:ext>
            </a:extLst>
          </p:cNvPr>
          <p:cNvSpPr>
            <a:spLocks noGrp="1"/>
          </p:cNvSpPr>
          <p:nvPr>
            <p:ph type="pic" idx="1"/>
          </p:nvPr>
        </p:nvSpPr>
        <p:spPr>
          <a:xfrm>
            <a:off x="1605776" y="685800"/>
            <a:ext cx="8430321" cy="3429000"/>
          </a:xfrm>
        </p:spPr>
      </p:sp>
      <p:sp>
        <p:nvSpPr>
          <p:cNvPr id="4" name="Text Placeholder 3">
            <a:extLst>
              <a:ext uri="{FF2B5EF4-FFF2-40B4-BE49-F238E27FC236}">
                <a16:creationId xmlns:a16="http://schemas.microsoft.com/office/drawing/2014/main" id="{DEEC723C-E93C-A455-335A-9518DE694AB8}"/>
              </a:ext>
            </a:extLst>
          </p:cNvPr>
          <p:cNvSpPr>
            <a:spLocks noGrp="1"/>
          </p:cNvSpPr>
          <p:nvPr>
            <p:ph type="body" sz="half" idx="2"/>
          </p:nvPr>
        </p:nvSpPr>
        <p:spPr>
          <a:xfrm>
            <a:off x="481012" y="5228164"/>
            <a:ext cx="11229975" cy="1144060"/>
          </a:xfrm>
        </p:spPr>
        <p:txBody>
          <a:bodyPr>
            <a:normAutofit/>
          </a:bodyPr>
          <a:lstStyle/>
          <a:p>
            <a:pPr algn="ctr"/>
            <a:r>
              <a:rPr lang="en-US" sz="2400" dirty="0">
                <a:latin typeface="Bahnschrift" panose="020B0502040204020203" pitchFamily="34" charset="0"/>
              </a:rPr>
              <a:t>User will fill the necessary details for registering into the system</a:t>
            </a:r>
          </a:p>
        </p:txBody>
      </p:sp>
      <p:pic>
        <p:nvPicPr>
          <p:cNvPr id="5" name="Picture 4">
            <a:extLst>
              <a:ext uri="{FF2B5EF4-FFF2-40B4-BE49-F238E27FC236}">
                <a16:creationId xmlns:a16="http://schemas.microsoft.com/office/drawing/2014/main" id="{6A2C1891-FBDD-4E81-2087-4B33A8932B7C}"/>
              </a:ext>
            </a:extLst>
          </p:cNvPr>
          <p:cNvPicPr>
            <a:picLocks noChangeAspect="1"/>
          </p:cNvPicPr>
          <p:nvPr/>
        </p:nvPicPr>
        <p:blipFill>
          <a:blip r:embed="rId2"/>
          <a:stretch>
            <a:fillRect/>
          </a:stretch>
        </p:blipFill>
        <p:spPr>
          <a:xfrm>
            <a:off x="1605775" y="89647"/>
            <a:ext cx="8430321" cy="4238404"/>
          </a:xfrm>
          <a:prstGeom prst="rect">
            <a:avLst/>
          </a:prstGeom>
        </p:spPr>
      </p:pic>
    </p:spTree>
    <p:extLst>
      <p:ext uri="{BB962C8B-B14F-4D97-AF65-F5344CB8AC3E}">
        <p14:creationId xmlns:p14="http://schemas.microsoft.com/office/powerpoint/2010/main" val="41560712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CC83D-2193-4D81-017C-6ADA339D30E6}"/>
              </a:ext>
            </a:extLst>
          </p:cNvPr>
          <p:cNvSpPr>
            <a:spLocks noGrp="1"/>
          </p:cNvSpPr>
          <p:nvPr>
            <p:ph type="title"/>
          </p:nvPr>
        </p:nvSpPr>
        <p:spPr>
          <a:xfrm>
            <a:off x="1554582" y="4529137"/>
            <a:ext cx="8825659" cy="493712"/>
          </a:xfrm>
        </p:spPr>
        <p:txBody>
          <a:bodyPr/>
          <a:lstStyle/>
          <a:p>
            <a:r>
              <a:rPr lang="en-US" b="1" dirty="0">
                <a:latin typeface="Bahnschrift" panose="020B0502040204020203" pitchFamily="34" charset="0"/>
              </a:rPr>
              <a:t>                                             </a:t>
            </a:r>
            <a:r>
              <a:rPr lang="en-US" b="1" u="sng" dirty="0">
                <a:latin typeface="Bahnschrift" panose="020B0502040204020203" pitchFamily="34" charset="0"/>
              </a:rPr>
              <a:t>ADMIN</a:t>
            </a:r>
          </a:p>
        </p:txBody>
      </p:sp>
      <p:sp>
        <p:nvSpPr>
          <p:cNvPr id="3" name="Picture Placeholder 2">
            <a:extLst>
              <a:ext uri="{FF2B5EF4-FFF2-40B4-BE49-F238E27FC236}">
                <a16:creationId xmlns:a16="http://schemas.microsoft.com/office/drawing/2014/main" id="{302EB47D-B8A8-8BFD-793E-1983725F87CB}"/>
              </a:ext>
            </a:extLst>
          </p:cNvPr>
          <p:cNvSpPr>
            <a:spLocks noGrp="1"/>
          </p:cNvSpPr>
          <p:nvPr>
            <p:ph type="pic" idx="1"/>
          </p:nvPr>
        </p:nvSpPr>
        <p:spPr>
          <a:xfrm>
            <a:off x="1460810" y="468351"/>
            <a:ext cx="8486077" cy="3719629"/>
          </a:xfrm>
        </p:spPr>
      </p:sp>
      <p:sp>
        <p:nvSpPr>
          <p:cNvPr id="4" name="Text Placeholder 3">
            <a:extLst>
              <a:ext uri="{FF2B5EF4-FFF2-40B4-BE49-F238E27FC236}">
                <a16:creationId xmlns:a16="http://schemas.microsoft.com/office/drawing/2014/main" id="{FB464293-E626-EED0-91D5-5476EAF4136F}"/>
              </a:ext>
            </a:extLst>
          </p:cNvPr>
          <p:cNvSpPr>
            <a:spLocks noGrp="1"/>
          </p:cNvSpPr>
          <p:nvPr>
            <p:ph type="body" sz="half" idx="2"/>
          </p:nvPr>
        </p:nvSpPr>
        <p:spPr>
          <a:xfrm>
            <a:off x="509586" y="5130796"/>
            <a:ext cx="11172825" cy="1041403"/>
          </a:xfrm>
        </p:spPr>
        <p:txBody>
          <a:bodyPr>
            <a:normAutofit/>
          </a:bodyPr>
          <a:lstStyle/>
          <a:p>
            <a:r>
              <a:rPr lang="en-US" sz="2400" dirty="0">
                <a:latin typeface="Bahnschrift" panose="020B0502040204020203" pitchFamily="34" charset="0"/>
              </a:rPr>
              <a:t> Has access to library system and generates unique passcode to the users and has many librarians working under him.</a:t>
            </a:r>
          </a:p>
        </p:txBody>
      </p:sp>
      <p:pic>
        <p:nvPicPr>
          <p:cNvPr id="5" name="Picture 4">
            <a:extLst>
              <a:ext uri="{FF2B5EF4-FFF2-40B4-BE49-F238E27FC236}">
                <a16:creationId xmlns:a16="http://schemas.microsoft.com/office/drawing/2014/main" id="{09189977-6BE8-B0D7-E9D1-605EA8ACB645}"/>
              </a:ext>
            </a:extLst>
          </p:cNvPr>
          <p:cNvPicPr>
            <a:picLocks noChangeAspect="1"/>
          </p:cNvPicPr>
          <p:nvPr/>
        </p:nvPicPr>
        <p:blipFill>
          <a:blip r:embed="rId2"/>
          <a:stretch>
            <a:fillRect/>
          </a:stretch>
        </p:blipFill>
        <p:spPr>
          <a:xfrm>
            <a:off x="1460810" y="134471"/>
            <a:ext cx="8486077" cy="4195482"/>
          </a:xfrm>
          <a:prstGeom prst="rect">
            <a:avLst/>
          </a:prstGeom>
        </p:spPr>
      </p:pic>
    </p:spTree>
    <p:extLst>
      <p:ext uri="{BB962C8B-B14F-4D97-AF65-F5344CB8AC3E}">
        <p14:creationId xmlns:p14="http://schemas.microsoft.com/office/powerpoint/2010/main" val="654240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75B26-BB8B-0CE0-FACA-27891214983C}"/>
              </a:ext>
            </a:extLst>
          </p:cNvPr>
          <p:cNvSpPr>
            <a:spLocks noGrp="1"/>
          </p:cNvSpPr>
          <p:nvPr>
            <p:ph type="title"/>
          </p:nvPr>
        </p:nvSpPr>
        <p:spPr>
          <a:xfrm>
            <a:off x="1451856" y="4453137"/>
            <a:ext cx="8825659" cy="566738"/>
          </a:xfrm>
        </p:spPr>
        <p:txBody>
          <a:bodyPr/>
          <a:lstStyle/>
          <a:p>
            <a:r>
              <a:rPr lang="en-US" dirty="0"/>
              <a:t>                                        </a:t>
            </a:r>
            <a:r>
              <a:rPr lang="en-US" b="1" u="sng" dirty="0">
                <a:latin typeface="Bahnschrift" panose="020B0502040204020203" pitchFamily="34" charset="0"/>
              </a:rPr>
              <a:t>LIST OF BOOKS</a:t>
            </a:r>
          </a:p>
        </p:txBody>
      </p:sp>
      <p:sp>
        <p:nvSpPr>
          <p:cNvPr id="4" name="Text Placeholder 3">
            <a:extLst>
              <a:ext uri="{FF2B5EF4-FFF2-40B4-BE49-F238E27FC236}">
                <a16:creationId xmlns:a16="http://schemas.microsoft.com/office/drawing/2014/main" id="{81F70B1D-B9F4-EF04-C432-2A8DBA28A295}"/>
              </a:ext>
            </a:extLst>
          </p:cNvPr>
          <p:cNvSpPr>
            <a:spLocks noGrp="1"/>
          </p:cNvSpPr>
          <p:nvPr>
            <p:ph type="body" sz="half" idx="2"/>
          </p:nvPr>
        </p:nvSpPr>
        <p:spPr>
          <a:xfrm>
            <a:off x="488156" y="5019874"/>
            <a:ext cx="11215688" cy="1325169"/>
          </a:xfrm>
        </p:spPr>
        <p:txBody>
          <a:bodyPr>
            <a:noAutofit/>
          </a:bodyPr>
          <a:lstStyle/>
          <a:p>
            <a:r>
              <a:rPr lang="en-US" sz="2400" dirty="0">
                <a:latin typeface="Bahnschrift" panose="020B0502040204020203" pitchFamily="34" charset="0"/>
              </a:rPr>
              <a:t>A certain collection of available books will be displayed on the system after logging in admin can search for books and can add books by the request of users and can see the issued ones.</a:t>
            </a:r>
          </a:p>
        </p:txBody>
      </p:sp>
      <p:pic>
        <p:nvPicPr>
          <p:cNvPr id="5" name="Picture 4">
            <a:extLst>
              <a:ext uri="{FF2B5EF4-FFF2-40B4-BE49-F238E27FC236}">
                <a16:creationId xmlns:a16="http://schemas.microsoft.com/office/drawing/2014/main" id="{09128671-E9FB-0A1C-6C47-F854C9426584}"/>
              </a:ext>
            </a:extLst>
          </p:cNvPr>
          <p:cNvPicPr>
            <a:picLocks noChangeAspect="1"/>
          </p:cNvPicPr>
          <p:nvPr/>
        </p:nvPicPr>
        <p:blipFill>
          <a:blip r:embed="rId2"/>
          <a:stretch>
            <a:fillRect/>
          </a:stretch>
        </p:blipFill>
        <p:spPr>
          <a:xfrm>
            <a:off x="1605776" y="62754"/>
            <a:ext cx="8497448" cy="4285128"/>
          </a:xfrm>
          <a:prstGeom prst="rect">
            <a:avLst/>
          </a:prstGeom>
        </p:spPr>
      </p:pic>
    </p:spTree>
    <p:extLst>
      <p:ext uri="{BB962C8B-B14F-4D97-AF65-F5344CB8AC3E}">
        <p14:creationId xmlns:p14="http://schemas.microsoft.com/office/powerpoint/2010/main" val="13768611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D6F47-A453-3216-B937-9676136C9436}"/>
              </a:ext>
            </a:extLst>
          </p:cNvPr>
          <p:cNvSpPr>
            <a:spLocks noGrp="1"/>
          </p:cNvSpPr>
          <p:nvPr>
            <p:ph type="title"/>
          </p:nvPr>
        </p:nvSpPr>
        <p:spPr>
          <a:xfrm>
            <a:off x="1344525" y="4494241"/>
            <a:ext cx="8825659" cy="566738"/>
          </a:xfrm>
        </p:spPr>
        <p:txBody>
          <a:bodyPr/>
          <a:lstStyle/>
          <a:p>
            <a:r>
              <a:rPr lang="en-US" b="1" dirty="0">
                <a:latin typeface="Bahnschrift" panose="020B0502040204020203" pitchFamily="34" charset="0"/>
              </a:rPr>
              <a:t>                                       </a:t>
            </a:r>
            <a:r>
              <a:rPr lang="en-US" b="1" u="sng" dirty="0">
                <a:latin typeface="Bahnschrift" panose="020B0502040204020203" pitchFamily="34" charset="0"/>
              </a:rPr>
              <a:t>BOOK ISSUING</a:t>
            </a:r>
          </a:p>
        </p:txBody>
      </p:sp>
      <p:pic>
        <p:nvPicPr>
          <p:cNvPr id="5" name="Picture Placeholder 4">
            <a:extLst>
              <a:ext uri="{FF2B5EF4-FFF2-40B4-BE49-F238E27FC236}">
                <a16:creationId xmlns:a16="http://schemas.microsoft.com/office/drawing/2014/main" id="{47C53075-6BDF-61D4-88FD-D0FCDA945F66}"/>
              </a:ext>
            </a:extLst>
          </p:cNvPr>
          <p:cNvPicPr>
            <a:picLocks noGrp="1" noChangeAspect="1"/>
          </p:cNvPicPr>
          <p:nvPr>
            <p:ph type="pic" idx="1"/>
          </p:nvPr>
        </p:nvPicPr>
        <p:blipFill>
          <a:blip r:embed="rId2"/>
          <a:srcRect t="15461" b="15461"/>
          <a:stretch>
            <a:fillRect/>
          </a:stretch>
        </p:blipFill>
        <p:spPr>
          <a:xfrm>
            <a:off x="1154954" y="98612"/>
            <a:ext cx="8825659" cy="4260140"/>
          </a:xfrm>
          <a:prstGeom prst="rect">
            <a:avLst/>
          </a:prstGeom>
        </p:spPr>
      </p:pic>
      <p:sp>
        <p:nvSpPr>
          <p:cNvPr id="4" name="Text Placeholder 3">
            <a:extLst>
              <a:ext uri="{FF2B5EF4-FFF2-40B4-BE49-F238E27FC236}">
                <a16:creationId xmlns:a16="http://schemas.microsoft.com/office/drawing/2014/main" id="{BC3DA6A7-4318-CFC8-72EE-067ECC6A2210}"/>
              </a:ext>
            </a:extLst>
          </p:cNvPr>
          <p:cNvSpPr>
            <a:spLocks noGrp="1"/>
          </p:cNvSpPr>
          <p:nvPr>
            <p:ph type="body" sz="half" idx="2"/>
          </p:nvPr>
        </p:nvSpPr>
        <p:spPr>
          <a:xfrm>
            <a:off x="490655" y="5196468"/>
            <a:ext cx="11218126" cy="1170878"/>
          </a:xfrm>
        </p:spPr>
        <p:txBody>
          <a:bodyPr>
            <a:normAutofit/>
          </a:bodyPr>
          <a:lstStyle/>
          <a:p>
            <a:r>
              <a:rPr lang="en-US" sz="2400" dirty="0">
                <a:latin typeface="Bahnschrift" panose="020B0502040204020203" pitchFamily="34" charset="0"/>
              </a:rPr>
              <a:t>Once the amount is paid by the user librarian will issue the book with submission date for the book</a:t>
            </a:r>
          </a:p>
        </p:txBody>
      </p:sp>
    </p:spTree>
    <p:extLst>
      <p:ext uri="{BB962C8B-B14F-4D97-AF65-F5344CB8AC3E}">
        <p14:creationId xmlns:p14="http://schemas.microsoft.com/office/powerpoint/2010/main" val="32409953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{3D62777C-9F24-7146-8EAC-5A85F22BF452}tf10001076</Template>
  <TotalTime>269</TotalTime>
  <Words>545</Words>
  <Application>Microsoft Office PowerPoint</Application>
  <PresentationFormat>Widescreen</PresentationFormat>
  <Paragraphs>42</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Bahnschrift</vt:lpstr>
      <vt:lpstr>Century Gothic</vt:lpstr>
      <vt:lpstr>Wingdings 3</vt:lpstr>
      <vt:lpstr>Ion Boardroom</vt:lpstr>
      <vt:lpstr>LIBRARY MANAGEMENT                     SYSTEM</vt:lpstr>
      <vt:lpstr>Abstract</vt:lpstr>
      <vt:lpstr>Introduction</vt:lpstr>
      <vt:lpstr>                                      LANDING PAGE</vt:lpstr>
      <vt:lpstr>                                            LOGIN</vt:lpstr>
      <vt:lpstr>                                             SIGNUP</vt:lpstr>
      <vt:lpstr>                                             ADMIN</vt:lpstr>
      <vt:lpstr>                                        LIST OF BOOKS</vt:lpstr>
      <vt:lpstr>                                       BOOK ISSUING</vt:lpstr>
      <vt:lpstr>                                      ISSUED BOOKS BILL</vt:lpstr>
      <vt:lpstr>                                     ISSUED BOOKS LIST</vt:lpstr>
      <vt:lpstr>                                      SUGGESTIONS</vt:lpstr>
      <vt:lpstr>Architecture Diagram</vt:lpstr>
      <vt:lpstr>Conclusion and Result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LIBRARY MANAGEMENT                      …………SYSTEM……………</dc:title>
  <dc:creator>MULLU GEET TEJ MAHESH - [CH.EN.U4CSE21041]</dc:creator>
  <cp:lastModifiedBy>Aman Kshetri - [CH.EN.U4CSE21003]</cp:lastModifiedBy>
  <cp:revision>55</cp:revision>
  <dcterms:created xsi:type="dcterms:W3CDTF">2022-12-08T04:32:08Z</dcterms:created>
  <dcterms:modified xsi:type="dcterms:W3CDTF">2022-12-30T09:06:18Z</dcterms:modified>
</cp:coreProperties>
</file>

<file path=docProps/thumbnail.jpeg>
</file>